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7" r:id="rId3"/>
    <p:sldId id="267" r:id="rId4"/>
    <p:sldId id="260" r:id="rId5"/>
    <p:sldId id="262" r:id="rId6"/>
    <p:sldId id="263" r:id="rId7"/>
    <p:sldId id="264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00FF"/>
    <a:srgbClr val="660033"/>
    <a:srgbClr val="49C60A"/>
    <a:srgbClr val="6600FF"/>
    <a:srgbClr val="04601A"/>
    <a:srgbClr val="000099"/>
    <a:srgbClr val="00FFFF"/>
    <a:srgbClr val="FFFF00"/>
    <a:srgbClr val="3525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5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</c:ser>
        <c:axId val="70577536"/>
        <c:axId val="76752000"/>
      </c:barChart>
      <c:catAx>
        <c:axId val="705775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Monotype Corsiva" pitchFamily="66" charset="0"/>
              </a:defRPr>
            </a:pPr>
            <a:endParaRPr lang="ru-RU"/>
          </a:p>
        </c:txPr>
        <c:crossAx val="76752000"/>
        <c:crosses val="autoZero"/>
        <c:auto val="1"/>
        <c:lblAlgn val="ctr"/>
        <c:lblOffset val="100"/>
      </c:catAx>
      <c:valAx>
        <c:axId val="767520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Monotype Corsiva" pitchFamily="66" charset="0"/>
              </a:defRPr>
            </a:pPr>
            <a:endParaRPr lang="ru-RU"/>
          </a:p>
        </c:txPr>
        <c:crossAx val="705775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Monotype Corsiva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DDE47-1CAF-4C3A-8918-17D066572606}" type="datetimeFigureOut">
              <a:rPr lang="ru-RU" smtClean="0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F1F5-8FB0-46BF-85D7-2D0157DEC3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48EEF-4D30-4E05-BA6C-A7D4C60D3EA6}" type="datetimeFigureOut">
              <a:rPr lang="ru-RU" smtClean="0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A4EE-A285-4772-92A7-6802AD0323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D1F2A-A429-4B83-9214-B9EEC7B0B710}" type="datetimeFigureOut">
              <a:rPr lang="ru-RU" smtClean="0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D26-018D-4D88-9F53-A9646BDEBB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8BE347-8D8D-4B44-92C7-ED26528BBB55}" type="datetimeFigureOut">
              <a:rPr lang="ru-RU" smtClean="0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B631-AC10-4F51-A045-6CFF883DC8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705291-D561-4E7B-B95A-070D065F47C3}" type="datetimeFigureOut">
              <a:rPr lang="ru-RU" smtClean="0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F667-B002-4D28-8175-B9898818C4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E4503-B26C-4312-A30A-11FD75C5B480}" type="datetimeFigureOut">
              <a:rPr lang="ru-RU" smtClean="0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7029-19BD-44EE-9603-875F8F6FBF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D7758-0AB8-4F24-AD8A-4E17867E9523}" type="datetimeFigureOut">
              <a:rPr lang="ru-RU" smtClean="0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843C-EA30-478C-9444-18ACC061DB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2AD97-2F95-40AE-BDCC-E096E82BDBF9}" type="datetimeFigureOut">
              <a:rPr lang="ru-RU" smtClean="0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9BB0-EA0E-4C43-854C-66AC73827B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460A1-2206-4D5F-9F07-02DAEA529558}" type="datetimeFigureOut">
              <a:rPr lang="ru-RU" smtClean="0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83E2-66B7-433B-97DD-BF68683C64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C07513-6AC2-4CD5-81B5-172110CDB7CC}" type="datetimeFigureOut">
              <a:rPr lang="ru-RU" smtClean="0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3EB8-6327-4B59-A4DD-BB7EBEC51B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31ADB9-4652-43D6-8C4D-65E20F7A46EB}" type="datetimeFigureOut">
              <a:rPr lang="ru-RU" smtClean="0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96ED-E16C-4DF5-B3E1-1BBF555D2C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3E2105-666D-4213-9807-E29250F13A15}" type="datetimeFigureOut">
              <a:rPr lang="ru-RU" smtClean="0"/>
              <a:pPr>
                <a:defRPr/>
              </a:pPr>
              <a:t>01.06.2020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A1BAC-FFC4-4D4F-91D6-85FF2B1860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ои рисунки\Фоны к презентациям\555-1600x1200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7509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1" y="512618"/>
            <a:ext cx="850669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МБДОУ «Детский сад № 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10»</a:t>
            </a:r>
            <a:endParaRPr lang="ru-RU" sz="2400" dirty="0" smtClean="0">
              <a:ln w="18415" cmpd="sng">
                <a:noFill/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«Развитие мелкой моторики - путь к  чистой речи»</a:t>
            </a:r>
          </a:p>
          <a:p>
            <a:pPr algn="r"/>
            <a:endParaRPr lang="ru-RU" sz="1050" dirty="0" smtClean="0">
              <a:ln w="18415" cmpd="sng">
                <a:noFill/>
                <a:prstDash val="solid"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3200" dirty="0" smtClean="0">
              <a:ln w="18415" cmpd="sng">
                <a:noFill/>
                <a:prstDash val="solid"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проекта: </a:t>
            </a:r>
          </a:p>
          <a:p>
            <a:pPr algn="r"/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 </a:t>
            </a:r>
          </a:p>
          <a:p>
            <a:pPr algn="r"/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Шекина </a:t>
            </a:r>
          </a:p>
          <a:p>
            <a:pPr algn="r"/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Михайловна</a:t>
            </a:r>
          </a:p>
          <a:p>
            <a:pPr algn="ctr"/>
            <a:endParaRPr lang="ru-RU" sz="1050" dirty="0" smtClean="0">
              <a:ln w="18415" cmpd="sng">
                <a:noFill/>
                <a:prstDash val="solid"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г.Торжок</a:t>
            </a:r>
            <a:endParaRPr lang="ru-RU" sz="2400" dirty="0" smtClean="0">
              <a:ln w="18415" cmpd="sng">
                <a:noFill/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Мои рисунки\Играют дети\DSCF2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246" y="3615819"/>
            <a:ext cx="3335772" cy="272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ои рисунки\Фоны к презентациям\555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Содержимое 11"/>
          <p:cNvGraphicFramePr>
            <a:graphicFrameLocks/>
          </p:cNvGraphicFramePr>
          <p:nvPr/>
        </p:nvGraphicFramePr>
        <p:xfrm>
          <a:off x="415636" y="1600200"/>
          <a:ext cx="8115328" cy="482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69818" y="556598"/>
            <a:ext cx="6996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Диаграмма результатов работы по развитию мелкой моторики</a:t>
            </a:r>
            <a:endParaRPr lang="ru-RU" sz="36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ои рисунки\Фоны к презентациям\555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alt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Движение руки всегда тесно связано с речью </a:t>
            </a:r>
            <a:br>
              <a:rPr lang="ru-RU" altLang="ru-RU" sz="2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alt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и способствует её развитию.</a:t>
            </a:r>
            <a:br>
              <a:rPr lang="ru-RU" altLang="ru-RU" sz="2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alt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В.М.Бехтерев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50676"/>
          </a:xfrm>
        </p:spPr>
        <p:txBody>
          <a:bodyPr>
            <a:normAutofit fontScale="25000" lnSpcReduction="20000"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Monotype Corsiva" pitchFamily="66" charset="0"/>
              </a:rPr>
              <a:t>Актуальность: </a:t>
            </a:r>
            <a:r>
              <a:rPr lang="ru-RU" sz="6400" dirty="0" smtClean="0">
                <a:latin typeface="Monotype Corsiva" pitchFamily="66" charset="0"/>
              </a:rPr>
              <a:t>Ученые, изучавшие деятельность мозга, психику детей, отмечали большое стимулирующее влияние функции руки.</a:t>
            </a:r>
            <a:r>
              <a:rPr lang="ru-RU" sz="6400" dirty="0" smtClean="0">
                <a:latin typeface="Monotype Corsiva" pitchFamily="66" charset="0"/>
                <a:cs typeface="Times New Roman" pitchFamily="18" charset="0"/>
              </a:rPr>
              <a:t> Движения пальцев рук настолько положительно влияют на развитие  нашей речи, что стали вспомогательной частью нашего языка. Вот почему проблема повышения эффективности комплексной коррекционной работы по развитию мелкой моторики и координации пальцев рук детей дошкольного возраста, остается актуальной и сегодня.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6400" dirty="0" smtClean="0">
              <a:latin typeface="Monotype Corsiva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sz="6400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Monotype Corsiva" pitchFamily="66" charset="0"/>
              </a:rPr>
              <a:t>Цель: </a:t>
            </a:r>
            <a:r>
              <a:rPr lang="ru-RU" sz="6400" dirty="0" smtClean="0">
                <a:latin typeface="Monotype Corsiva" pitchFamily="66" charset="0"/>
              </a:rPr>
              <a:t>Стимулировать речевую и мыслительную деятельность ребёнка через развитие мелкой моторики.</a:t>
            </a:r>
          </a:p>
          <a:p>
            <a:pPr algn="just" eaLnBrk="1" hangingPunct="1">
              <a:lnSpc>
                <a:spcPct val="120000"/>
              </a:lnSpc>
              <a:buNone/>
            </a:pPr>
            <a:endParaRPr lang="ru-RU" sz="6400" dirty="0" smtClean="0">
              <a:latin typeface="Monotype Corsiva" pitchFamily="66" charset="0"/>
            </a:endParaRPr>
          </a:p>
          <a:p>
            <a:pPr lvl="0" algn="just">
              <a:lnSpc>
                <a:spcPct val="120000"/>
              </a:lnSpc>
              <a:buNone/>
            </a:pPr>
            <a:r>
              <a:rPr lang="ru-RU" sz="6400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Monotype Corsiva" pitchFamily="66" charset="0"/>
              </a:rPr>
              <a:t>Задачи:</a:t>
            </a:r>
            <a:r>
              <a:rPr lang="ru-RU" sz="6400" dirty="0" smtClean="0">
                <a:latin typeface="Monotype Corsiva" pitchFamily="66" charset="0"/>
              </a:rPr>
              <a:t>1. Развить мелкую моторику пальцев рук, </a:t>
            </a:r>
            <a:r>
              <a:rPr lang="ru-RU" sz="6400" dirty="0" smtClean="0">
                <a:latin typeface="Monotype Corsiva" pitchFamily="66" charset="0"/>
                <a:cs typeface="Times New Roman" pitchFamily="18" charset="0"/>
              </a:rPr>
              <a:t>изобразительные и графические навыки </a:t>
            </a:r>
            <a:r>
              <a:rPr lang="ru-RU" sz="6400" dirty="0" smtClean="0">
                <a:latin typeface="Monotype Corsiva" pitchFamily="66" charset="0"/>
              </a:rPr>
              <a:t>у детей старшего дошкольного возраста.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400" dirty="0" smtClean="0">
                <a:latin typeface="Monotype Corsiva" pitchFamily="66" charset="0"/>
                <a:cs typeface="Times New Roman" pitchFamily="18" charset="0"/>
              </a:rPr>
              <a:t>    2. Стимулировать развитие речи дошкольников  через активизацию движений пальцев рук.</a:t>
            </a:r>
            <a:endParaRPr lang="ru-RU" sz="6400" dirty="0" smtClean="0">
              <a:latin typeface="Monotype Corsiva" pitchFamily="66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6400" dirty="0" smtClean="0">
                <a:latin typeface="Monotype Corsiva" pitchFamily="66" charset="0"/>
              </a:rPr>
              <a:t>    3.</a:t>
            </a:r>
            <a:r>
              <a:rPr lang="ru-RU" sz="6400" i="1" dirty="0" smtClean="0">
                <a:latin typeface="Monotype Corsiva" pitchFamily="66" charset="0"/>
                <a:cs typeface="Times New Roman" pitchFamily="18" charset="0"/>
              </a:rPr>
              <a:t>Организовать сотрудничество на основе партнерства с родителями воспитанников по развитию мелкой моторики детей.</a:t>
            </a:r>
            <a:endParaRPr lang="ru-RU" sz="6400" dirty="0" smtClean="0">
              <a:latin typeface="Monotype Corsiva" pitchFamily="66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6400" dirty="0" smtClean="0">
                <a:latin typeface="Monotype Corsiva" pitchFamily="66" charset="0"/>
              </a:rPr>
              <a:t>    </a:t>
            </a:r>
          </a:p>
          <a:p>
            <a:pPr lvl="0" algn="just">
              <a:lnSpc>
                <a:spcPct val="120000"/>
              </a:lnSpc>
              <a:buNone/>
            </a:pPr>
            <a:r>
              <a:rPr lang="ru-RU" sz="6400" dirty="0" smtClean="0">
                <a:solidFill>
                  <a:srgbClr val="FF0000"/>
                </a:solidFill>
                <a:latin typeface="Monotype Corsiva" pitchFamily="66" charset="0"/>
              </a:rPr>
              <a:t>   </a:t>
            </a:r>
          </a:p>
          <a:p>
            <a:pPr eaLnBrk="1" hangingPunct="1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eaLnBrk="1" hangingPunct="1">
              <a:buNone/>
            </a:pPr>
            <a:r>
              <a:rPr lang="ru-RU" sz="1800" dirty="0" smtClean="0">
                <a:latin typeface="Comic Sans MS" pitchFamily="66" charset="0"/>
              </a:rPr>
              <a:t/>
            </a:r>
            <a:br>
              <a:rPr lang="ru-RU" sz="1800" dirty="0" smtClean="0">
                <a:latin typeface="Comic Sans MS" pitchFamily="66" charset="0"/>
              </a:rPr>
            </a:br>
            <a:endParaRPr lang="ru-RU" altLang="ru-RU" sz="18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Мои рисунки\Фоны к презентациям\555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3962"/>
            <a:ext cx="9144000" cy="7051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38231" y="346363"/>
            <a:ext cx="813960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en-US" sz="3600" b="1" dirty="0" smtClean="0">
                <a:solidFill>
                  <a:srgbClr val="660033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ru-RU" sz="3600" b="1" dirty="0" smtClean="0">
                <a:solidFill>
                  <a:srgbClr val="660033"/>
                </a:solidFill>
                <a:ea typeface="Times New Roman" pitchFamily="18" charset="0"/>
                <a:cs typeface="Arial" pitchFamily="34" charset="0"/>
              </a:rPr>
              <a:t> этап – подготовительный</a:t>
            </a:r>
          </a:p>
          <a:p>
            <a:pPr lvl="0" algn="ctr" eaLnBrk="1" hangingPunct="1"/>
            <a:endParaRPr lang="ru-RU" b="1" dirty="0" smtClean="0"/>
          </a:p>
          <a:p>
            <a:pPr lvl="0" algn="ctr" eaLnBrk="1" hangingPunct="1"/>
            <a:r>
              <a:rPr lang="ru-RU" b="1" dirty="0" smtClean="0"/>
              <a:t>Цель: подбор и систематизация материала по данной теме</a:t>
            </a:r>
          </a:p>
          <a:p>
            <a:pPr lvl="0" algn="ctr" eaLnBrk="1" hangingPunct="1"/>
            <a:endParaRPr lang="ru-RU" b="1" dirty="0" smtClean="0">
              <a:solidFill>
                <a:srgbClr val="660033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342900" lvl="0" indent="-342900" eaLnBrk="1" hangingPunct="1">
              <a:buAutoNum type="arabicPeriod"/>
            </a:pP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Изучение научно-методической литературы и опыт работы логопедов</a:t>
            </a:r>
          </a:p>
          <a:p>
            <a:pPr marL="342900" lvl="0" indent="-342900" eaLnBrk="1" hangingPunct="1"/>
            <a:endParaRPr lang="ru-RU" sz="2000" b="1" dirty="0" smtClean="0">
              <a:cs typeface="Arial" pitchFamily="34" charset="0"/>
            </a:endParaRPr>
          </a:p>
          <a:p>
            <a:pPr lvl="0"/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2. Подбор диагностического материала</a:t>
            </a:r>
          </a:p>
          <a:p>
            <a:pPr lvl="0"/>
            <a:endParaRPr lang="ru-RU" sz="2000" b="1" dirty="0" smtClean="0">
              <a:cs typeface="Arial" pitchFamily="34" charset="0"/>
            </a:endParaRPr>
          </a:p>
          <a:p>
            <a:pPr lvl="0"/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3. </a:t>
            </a:r>
            <a:r>
              <a:rPr lang="ru-RU" sz="2000" b="1" dirty="0" smtClean="0">
                <a:solidFill>
                  <a:schemeClr val="dk1"/>
                </a:solidFill>
                <a:cs typeface="Times New Roman" pitchFamily="18" charset="0"/>
              </a:rPr>
              <a:t>Подбор наглядного материала для родителей  и педагогов</a:t>
            </a:r>
          </a:p>
          <a:p>
            <a:pPr lvl="0"/>
            <a:endParaRPr lang="ru-RU" sz="2000" b="1" dirty="0" smtClean="0">
              <a:cs typeface="Arial" pitchFamily="34" charset="0"/>
            </a:endParaRPr>
          </a:p>
          <a:p>
            <a:pPr lvl="0"/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4. Разработка игровых комплексов по развитию мелкой моторики </a:t>
            </a:r>
          </a:p>
          <a:p>
            <a:endParaRPr lang="ru-RU" b="1" dirty="0" smtClean="0">
              <a:solidFill>
                <a:schemeClr val="dk1"/>
              </a:solidFill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ДетскийСад\Desktop\88007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5336" y="4131704"/>
            <a:ext cx="975360" cy="1365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ДетскийСад\Desktop\54486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8491" y="5215659"/>
            <a:ext cx="974725" cy="1365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ДетскийСад\Desktop\934144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4184" y="4131831"/>
            <a:ext cx="974725" cy="1382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ДетскийСад\Desktop\Новая папка\DSCF28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6981" y="4317153"/>
            <a:ext cx="2563090" cy="1898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ДетскийСад\Desktop\1287071675_papa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346" y="4308764"/>
            <a:ext cx="2535382" cy="1882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Мои рисунки\Фоны к презентациям\555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817" y="490959"/>
            <a:ext cx="7886700" cy="8009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66003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II</a:t>
            </a:r>
            <a:r>
              <a:rPr lang="ru-RU" sz="3600" b="1" dirty="0" smtClean="0">
                <a:solidFill>
                  <a:srgbClr val="66003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этап - основной </a:t>
            </a:r>
            <a:br>
              <a:rPr lang="ru-RU" sz="3600" b="1" dirty="0" smtClean="0">
                <a:solidFill>
                  <a:srgbClr val="66003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6600FF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Работа с детьми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091" y="998289"/>
            <a:ext cx="8442733" cy="5645791"/>
          </a:xfrm>
        </p:spPr>
        <p:txBody>
          <a:bodyPr/>
          <a:lstStyle/>
          <a:p>
            <a:pPr algn="ctr" eaLnBrk="1" fontAlgn="t" hangingPunct="1">
              <a:buNone/>
            </a:pPr>
            <a:r>
              <a:rPr lang="ru-RU" dirty="0" smtClean="0">
                <a:solidFill>
                  <a:srgbClr val="000099"/>
                </a:solidFill>
              </a:rPr>
              <a:t>«</a:t>
            </a:r>
            <a:r>
              <a:rPr lang="ru-RU" dirty="0" smtClean="0">
                <a:solidFill>
                  <a:srgbClr val="000099"/>
                </a:solidFill>
                <a:latin typeface="Monotype Corsiva" pitchFamily="66" charset="0"/>
              </a:rPr>
              <a:t>Пальчиковые игры»</a:t>
            </a:r>
          </a:p>
          <a:p>
            <a:pPr algn="just">
              <a:buNone/>
            </a:pPr>
            <a:r>
              <a:rPr lang="ru-RU" sz="1800" b="1" dirty="0" smtClean="0">
                <a:latin typeface="Monotype Corsiva" pitchFamily="66" charset="0"/>
              </a:rPr>
              <a:t>Цель: способствовать работе речевых и мыслительных центров головного мозга; добиваться точности координации движений кистей и пальцев рук.</a:t>
            </a:r>
          </a:p>
          <a:p>
            <a:pPr algn="just">
              <a:buNone/>
            </a:pPr>
            <a:endParaRPr lang="ru-RU" sz="1800" b="1" dirty="0" smtClean="0">
              <a:latin typeface="Monotype Corsiva" pitchFamily="66" charset="0"/>
            </a:endParaRPr>
          </a:p>
          <a:p>
            <a:pPr marL="457200" indent="-457200" eaLnBrk="1" fontAlgn="t" hangingPunct="1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rgbClr val="35253F"/>
                </a:solidFill>
                <a:latin typeface="Monotype Corsiva" pitchFamily="66" charset="0"/>
              </a:rPr>
              <a:t>1</a:t>
            </a:r>
            <a:r>
              <a:rPr lang="ru-RU" sz="1800" b="1" dirty="0" smtClean="0">
                <a:latin typeface="Monotype Corsiva" pitchFamily="66" charset="0"/>
              </a:rPr>
              <a:t>.Пальчиковая гимнастика  </a:t>
            </a:r>
          </a:p>
          <a:p>
            <a:pPr marL="457200" indent="-457200" fontAlgn="t">
              <a:buNone/>
            </a:pPr>
            <a:r>
              <a:rPr lang="ru-RU" sz="1800" b="1" dirty="0" smtClean="0">
                <a:latin typeface="Monotype Corsiva" pitchFamily="66" charset="0"/>
              </a:rPr>
              <a:t>2. Самомассаж</a:t>
            </a:r>
          </a:p>
          <a:p>
            <a:pPr lvl="0">
              <a:lnSpc>
                <a:spcPct val="100000"/>
              </a:lnSpc>
              <a:buNone/>
            </a:pPr>
            <a:r>
              <a:rPr lang="ru-RU" sz="1800" b="1" dirty="0" smtClean="0">
                <a:latin typeface="Monotype Corsiva" pitchFamily="66" charset="0"/>
              </a:rPr>
              <a:t>3.Физкультминутки                                  </a:t>
            </a:r>
          </a:p>
          <a:p>
            <a:pPr>
              <a:lnSpc>
                <a:spcPct val="100000"/>
              </a:lnSpc>
              <a:buNone/>
            </a:pPr>
            <a:r>
              <a:rPr lang="ru-RU" sz="1800" b="1" dirty="0" smtClean="0">
                <a:latin typeface="Monotype Corsiva" pitchFamily="66" charset="0"/>
              </a:rPr>
              <a:t>4.Пальчиковые шаги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5. Выкладывание из счётных палочек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6. Работа с математическим планшетом</a:t>
            </a:r>
          </a:p>
          <a:p>
            <a:pPr>
              <a:lnSpc>
                <a:spcPct val="100000"/>
              </a:lnSpc>
              <a:buNone/>
            </a:pPr>
            <a:r>
              <a:rPr lang="ru-RU" sz="1800" b="1" dirty="0" smtClean="0">
                <a:latin typeface="Monotype Corsiva" pitchFamily="66" charset="0"/>
              </a:rPr>
              <a:t>7. Мозаика</a:t>
            </a:r>
          </a:p>
          <a:p>
            <a:pPr>
              <a:lnSpc>
                <a:spcPct val="100000"/>
              </a:lnSpc>
              <a:buNone/>
            </a:pPr>
            <a:r>
              <a:rPr lang="ru-RU" sz="1800" b="1" dirty="0" smtClean="0">
                <a:latin typeface="Monotype Corsiva" pitchFamily="66" charset="0"/>
              </a:rPr>
              <a:t>8. Игры с бусинами, с молниями</a:t>
            </a:r>
          </a:p>
          <a:p>
            <a:pPr>
              <a:lnSpc>
                <a:spcPct val="100000"/>
              </a:lnSpc>
              <a:buNone/>
            </a:pPr>
            <a:r>
              <a:rPr lang="ru-RU" sz="1800" b="1" dirty="0" smtClean="0">
                <a:latin typeface="Monotype Corsiva" pitchFamily="66" charset="0"/>
              </a:rPr>
              <a:t>9. Плетение косичек</a:t>
            </a:r>
          </a:p>
          <a:p>
            <a:pPr>
              <a:buNone/>
            </a:pPr>
            <a:r>
              <a:rPr lang="ru-RU" sz="1800" b="1" dirty="0" smtClean="0">
                <a:latin typeface="Monotype Corsiva" pitchFamily="66" charset="0"/>
              </a:rPr>
              <a:t>10. Шнуровка</a:t>
            </a:r>
          </a:p>
          <a:p>
            <a:pPr>
              <a:lnSpc>
                <a:spcPct val="100000"/>
              </a:lnSpc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 lvl="0">
              <a:buNone/>
            </a:pPr>
            <a:endParaRPr lang="ru-RU" sz="2400" dirty="0" smtClean="0">
              <a:latin typeface="+mj-lt"/>
            </a:endParaRPr>
          </a:p>
          <a:p>
            <a:endParaRPr lang="ru-RU" dirty="0"/>
          </a:p>
        </p:txBody>
      </p:sp>
      <p:pic>
        <p:nvPicPr>
          <p:cNvPr id="4" name="Picture 2" descr="C:\Users\Алеша\Desktop\ФОТКИ\презентация\IMG_1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834" y="4544291"/>
            <a:ext cx="2474750" cy="1690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Алеша\Desktop\01lab5vph12220766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1" y="2598806"/>
            <a:ext cx="2424546" cy="1488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F:\Мои рисунки\Родители\5417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0272" y="4568186"/>
            <a:ext cx="2424546" cy="1717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Мои рисунки\Фоны к презентациям\555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311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</a:rPr>
              <a:t/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99"/>
                </a:solidFill>
                <a:latin typeface="Monotype Corsiva" pitchFamily="66" charset="0"/>
              </a:rPr>
              <a:t>«Использование элементов изодеятельности»</a:t>
            </a:r>
            <a:br>
              <a:rPr lang="ru-RU" sz="2800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Цель: развитие </a:t>
            </a:r>
            <a:r>
              <a:rPr lang="ru-RU" sz="1800" b="1" dirty="0" smtClean="0">
                <a:latin typeface="Monotype Corsiva" pitchFamily="66" charset="0"/>
              </a:rPr>
              <a:t>тонких движений кистей и пальцев рук в нетрадиционной  изобразительной деятельности.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0351" y="1423923"/>
            <a:ext cx="808812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/>
              <a:t>Ниткография                                                2.Работа с сыпучим материалом</a:t>
            </a:r>
          </a:p>
          <a:p>
            <a:pPr marL="342900" indent="-342900">
              <a:lnSpc>
                <a:spcPct val="150000"/>
              </a:lnSpc>
            </a:pPr>
            <a:endParaRPr lang="ru-RU" sz="2000" b="1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</a:pPr>
            <a:endParaRPr lang="ru-RU" sz="2000" b="1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</a:pPr>
            <a:endParaRPr lang="ru-RU" sz="2000" b="1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</a:pPr>
            <a:endParaRPr lang="ru-RU" sz="2000" b="1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</a:pPr>
            <a:endParaRPr lang="ru-RU" sz="2000" b="1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2000" b="1" dirty="0" smtClean="0"/>
              <a:t>3. Пластилинография                                                             4.Аппликация</a:t>
            </a:r>
            <a:endParaRPr lang="ru-RU" sz="2000" dirty="0"/>
          </a:p>
        </p:txBody>
      </p:sp>
      <p:pic>
        <p:nvPicPr>
          <p:cNvPr id="4" name="Picture 2" descr="C:\Users\Алеша\Desktop\ФОТКИ\презентация\IMG_1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761" y="2056827"/>
            <a:ext cx="2610491" cy="1902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2" descr="D:\ДЕТСКИЙ САД № 16\Денис Юлия Викторовна\ПРОЕКТ\Фото для проекта\P1030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5222" y="4726118"/>
            <a:ext cx="257168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ДетскийСад\Desktop\image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1179" y="4677640"/>
            <a:ext cx="2617364" cy="1958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ДетскийСад\Desktop\ind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4945" y="2111953"/>
            <a:ext cx="2572184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Мои рисунки\Фоны к презентациям\555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7897" y="444616"/>
            <a:ext cx="81651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</a:rPr>
              <a:t> «Развитие графической моторики»</a:t>
            </a: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/>
              <a:t>Цель: умение действовать по словесным инструкциям, соразмеряя индивидуальный темп выполнения с заданным, осуществлять контроль за собственными действиями.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/>
              <a:t>1.Рисование по трафаретам, фигурным линейкам.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2. Графические диктанты.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3.Штриховка.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4.Работа в занимательных прописях для дошкольников.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5. Работа в тетрадях, выполнение графических упражнений.</a:t>
            </a:r>
          </a:p>
          <a:p>
            <a:pPr algn="ctr"/>
            <a:endParaRPr lang="ru-RU" dirty="0"/>
          </a:p>
        </p:txBody>
      </p:sp>
      <p:pic>
        <p:nvPicPr>
          <p:cNvPr id="5" name="Picture 2" descr="C:\Users\Алеша\Desktop\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95" y="4660974"/>
            <a:ext cx="2344087" cy="1686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ДетскийСад\Desktop\Новая папка\DSCF2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5104" y="4712835"/>
            <a:ext cx="2244437" cy="168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:\Гра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4022" y="2258266"/>
            <a:ext cx="2214694" cy="169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ДетскийСад\Desktop\Новая папка\DSCF28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9237" y="4682837"/>
            <a:ext cx="2299854" cy="1676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Мои рисунки\Фоны к презентациям\555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12618" y="276838"/>
            <a:ext cx="8379712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6600FF"/>
                </a:solidFill>
              </a:rPr>
              <a:t>Работа с родителями</a:t>
            </a:r>
          </a:p>
          <a:p>
            <a:pPr algn="ctr"/>
            <a:r>
              <a:rPr lang="ru-RU" b="1" dirty="0" smtClean="0"/>
              <a:t>Цель: повысить педагогическую культуру родителей.</a:t>
            </a:r>
            <a:endParaRPr lang="ru-RU" dirty="0" smtClean="0"/>
          </a:p>
          <a:p>
            <a:pPr algn="ctr"/>
            <a:r>
              <a:rPr lang="ru-RU" b="1" dirty="0" smtClean="0"/>
              <a:t>  </a:t>
            </a:r>
          </a:p>
          <a:p>
            <a:pPr marL="742950" indent="-742950"/>
            <a:r>
              <a:rPr lang="ru-RU" sz="2000" b="1" dirty="0" smtClean="0"/>
              <a:t>1.Анкетирование  </a:t>
            </a:r>
            <a:r>
              <a:rPr lang="ru-RU" sz="2000" dirty="0" smtClean="0">
                <a:ea typeface="Times New Roman"/>
                <a:cs typeface="Times New Roman"/>
              </a:rPr>
              <a:t>“Развитие  мелкой моторики Вашего ребенка ” </a:t>
            </a:r>
            <a:endParaRPr lang="ru-RU" sz="2000" b="1" dirty="0" smtClean="0"/>
          </a:p>
          <a:p>
            <a:pPr marL="742950" indent="-742950"/>
            <a:r>
              <a:rPr lang="ru-RU" sz="2000" b="1" dirty="0" smtClean="0"/>
              <a:t>2.Консультации </a:t>
            </a:r>
          </a:p>
          <a:p>
            <a:pPr marL="742950" indent="-742950"/>
            <a:r>
              <a:rPr lang="ru-RU" sz="2000" dirty="0" smtClean="0">
                <a:ea typeface="Times New Roman"/>
                <a:cs typeface="Times New Roman"/>
              </a:rPr>
              <a:t>       •“Средства развития мелкой моторики </a:t>
            </a:r>
          </a:p>
          <a:p>
            <a:pPr marL="742950" indent="-742950"/>
            <a:r>
              <a:rPr lang="ru-RU" sz="2000" dirty="0" smtClean="0">
                <a:ea typeface="Times New Roman"/>
                <a:cs typeface="Times New Roman"/>
              </a:rPr>
              <a:t>рук  у детей с нарушениям речи” </a:t>
            </a:r>
          </a:p>
          <a:p>
            <a:pPr marL="742950" indent="-742950"/>
            <a:r>
              <a:rPr lang="ru-RU" sz="2000" dirty="0" smtClean="0">
                <a:ea typeface="Times New Roman"/>
                <a:cs typeface="Times New Roman"/>
              </a:rPr>
              <a:t>       •“Развитие граф</a:t>
            </a:r>
            <a:r>
              <a:rPr lang="en-US" sz="2000" dirty="0" smtClean="0">
                <a:ea typeface="Times New Roman"/>
                <a:cs typeface="Times New Roman"/>
              </a:rPr>
              <a:t>a</a:t>
            </a:r>
            <a:r>
              <a:rPr lang="ru-RU" sz="2000" dirty="0" smtClean="0">
                <a:ea typeface="Times New Roman"/>
                <a:cs typeface="Times New Roman"/>
              </a:rPr>
              <a:t>моторных навыков”</a:t>
            </a:r>
          </a:p>
          <a:p>
            <a:pPr marL="742950" indent="-742950"/>
            <a:r>
              <a:rPr lang="ru-RU" sz="2000" dirty="0" smtClean="0">
                <a:ea typeface="Times New Roman"/>
                <a:cs typeface="Times New Roman"/>
              </a:rPr>
              <a:t>       •“Мифы и факты о влиянии мелкой </a:t>
            </a:r>
          </a:p>
          <a:p>
            <a:pPr marL="742950" indent="-742950"/>
            <a:r>
              <a:rPr lang="ru-RU" sz="2000" dirty="0" smtClean="0">
                <a:ea typeface="Times New Roman"/>
                <a:cs typeface="Times New Roman"/>
              </a:rPr>
              <a:t>моторики пальцев рук на речь детей”</a:t>
            </a:r>
          </a:p>
          <a:p>
            <a:pPr marL="742950" indent="-742950"/>
            <a:r>
              <a:rPr lang="ru-RU" sz="2000" b="1" dirty="0" smtClean="0">
                <a:ea typeface="Times New Roman"/>
                <a:cs typeface="Times New Roman"/>
              </a:rPr>
              <a:t>3.Папки-передвижки </a:t>
            </a:r>
          </a:p>
          <a:p>
            <a:pPr marL="742950" indent="-742950"/>
            <a:r>
              <a:rPr lang="ru-RU" sz="2000" dirty="0" smtClean="0">
                <a:ea typeface="Times New Roman"/>
                <a:cs typeface="Times New Roman"/>
              </a:rPr>
              <a:t>       •“Пальчиковые игры на кухне”</a:t>
            </a:r>
            <a:r>
              <a:rPr lang="ru-RU" sz="2000" b="1" dirty="0" smtClean="0">
                <a:ea typeface="Times New Roman"/>
                <a:cs typeface="Times New Roman"/>
              </a:rPr>
              <a:t> </a:t>
            </a:r>
          </a:p>
          <a:p>
            <a:pPr marL="742950" indent="-742950"/>
            <a:r>
              <a:rPr lang="ru-RU" sz="2000" dirty="0" smtClean="0">
                <a:ea typeface="Times New Roman"/>
                <a:cs typeface="Times New Roman"/>
              </a:rPr>
              <a:t>       •“Мелкая моторика в развитии ребенка»”</a:t>
            </a:r>
            <a:endParaRPr lang="ru-RU" sz="2000" b="1" dirty="0" smtClean="0">
              <a:ea typeface="Times New Roman"/>
              <a:cs typeface="Times New Roman"/>
            </a:endParaRPr>
          </a:p>
          <a:p>
            <a:pPr marL="742950" indent="-742950"/>
            <a:r>
              <a:rPr lang="ru-RU" sz="2000" b="1" dirty="0" smtClean="0">
                <a:ea typeface="Times New Roman"/>
                <a:cs typeface="Times New Roman"/>
              </a:rPr>
              <a:t>4.Выставка поделок из различного материала:</a:t>
            </a:r>
          </a:p>
          <a:p>
            <a:pPr marL="742950" indent="-742950"/>
            <a:r>
              <a:rPr lang="ru-RU" sz="2000" dirty="0" smtClean="0">
                <a:ea typeface="Times New Roman"/>
                <a:cs typeface="Times New Roman"/>
              </a:rPr>
              <a:t>“Сделай букву сам”</a:t>
            </a:r>
            <a:r>
              <a:rPr lang="ru-RU" sz="2000" b="1" dirty="0" smtClean="0">
                <a:ea typeface="Times New Roman"/>
                <a:cs typeface="Times New Roman"/>
              </a:rPr>
              <a:t> </a:t>
            </a:r>
          </a:p>
          <a:p>
            <a:pPr marL="742950" indent="-742950"/>
            <a:r>
              <a:rPr lang="ru-RU" sz="2000" b="1" dirty="0" smtClean="0">
                <a:ea typeface="Times New Roman"/>
                <a:cs typeface="Times New Roman"/>
              </a:rPr>
              <a:t>5.Оформление фотовыставки: </a:t>
            </a:r>
            <a:r>
              <a:rPr lang="en-US" sz="2000" dirty="0" smtClean="0">
                <a:ea typeface="Times New Roman"/>
                <a:cs typeface="Times New Roman"/>
              </a:rPr>
              <a:t>“</a:t>
            </a:r>
            <a:r>
              <a:rPr lang="ru-RU" sz="2000" dirty="0" smtClean="0">
                <a:ea typeface="Times New Roman"/>
                <a:cs typeface="Times New Roman"/>
              </a:rPr>
              <a:t>Ловкие пальчики</a:t>
            </a:r>
            <a:r>
              <a:rPr lang="en-US" sz="2000" dirty="0" smtClean="0">
                <a:ea typeface="Times New Roman"/>
                <a:cs typeface="Times New Roman"/>
              </a:rPr>
              <a:t>”</a:t>
            </a:r>
            <a:endParaRPr lang="ru-RU" sz="2000" dirty="0" smtClean="0">
              <a:ea typeface="Times New Roman"/>
              <a:cs typeface="Times New Roman"/>
            </a:endParaRPr>
          </a:p>
          <a:p>
            <a:pPr marL="742950" indent="-742950"/>
            <a:r>
              <a:rPr lang="ru-RU" sz="2000" b="1" dirty="0" smtClean="0">
                <a:ea typeface="Times New Roman"/>
                <a:cs typeface="Times New Roman"/>
              </a:rPr>
              <a:t>6.Семинар-практикум :</a:t>
            </a:r>
            <a:r>
              <a:rPr lang="ru-RU" sz="2000" dirty="0" smtClean="0">
                <a:ea typeface="Times New Roman"/>
                <a:cs typeface="Times New Roman"/>
              </a:rPr>
              <a:t>“Игры с крупами,</a:t>
            </a:r>
          </a:p>
          <a:p>
            <a:pPr marL="742950" indent="-742950"/>
            <a:r>
              <a:rPr lang="ru-RU" sz="2000" dirty="0" smtClean="0">
                <a:ea typeface="Times New Roman"/>
                <a:cs typeface="Times New Roman"/>
              </a:rPr>
              <a:t>как средство автоматизации звуков”</a:t>
            </a:r>
          </a:p>
          <a:p>
            <a:pPr marL="742950" indent="-742950"/>
            <a:r>
              <a:rPr lang="ru-RU" sz="2000" b="1" dirty="0" smtClean="0">
                <a:ea typeface="Times New Roman"/>
                <a:cs typeface="Times New Roman"/>
              </a:rPr>
              <a:t>7.Родительская встреча:</a:t>
            </a:r>
            <a:r>
              <a:rPr lang="ru-RU" sz="2000" dirty="0" smtClean="0">
                <a:ea typeface="Times New Roman"/>
                <a:cs typeface="Times New Roman"/>
              </a:rPr>
              <a:t>“Чтобы лучше говорить</a:t>
            </a:r>
          </a:p>
          <a:p>
            <a:pPr marL="742950" indent="-742950"/>
            <a:r>
              <a:rPr lang="ru-RU" sz="2000" dirty="0" smtClean="0">
                <a:ea typeface="Times New Roman"/>
                <a:cs typeface="Times New Roman"/>
              </a:rPr>
              <a:t> - надо с пальцами дружить” </a:t>
            </a:r>
          </a:p>
          <a:p>
            <a:pPr marL="742950" indent="-742950"/>
            <a:endParaRPr lang="ru-RU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72" b="11829"/>
          <a:stretch/>
        </p:blipFill>
        <p:spPr bwMode="auto">
          <a:xfrm>
            <a:off x="6165459" y="1891567"/>
            <a:ext cx="2034906" cy="1997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28" y="4230669"/>
            <a:ext cx="302433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ои рисунки\Фоны к презентациям\555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94282" y="327171"/>
            <a:ext cx="840576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6600FF"/>
                </a:solidFill>
              </a:rPr>
              <a:t>Работа с педагогами</a:t>
            </a:r>
          </a:p>
          <a:p>
            <a:pPr algn="ctr"/>
            <a:r>
              <a:rPr lang="ru-RU" b="1" dirty="0" smtClean="0"/>
              <a:t>Цель: совершенствование профессиональной компетенции воспитателей для оптимизации коррекционного процесса.</a:t>
            </a:r>
          </a:p>
          <a:p>
            <a:pPr marL="342900" indent="-342900">
              <a:lnSpc>
                <a:spcPts val="2400"/>
              </a:lnSpc>
            </a:pPr>
            <a:r>
              <a:rPr lang="ru-RU" sz="2000" b="1" dirty="0" smtClean="0"/>
              <a:t>1.Консультации: </a:t>
            </a:r>
          </a:p>
          <a:p>
            <a:pPr marL="342900" indent="-342900">
              <a:lnSpc>
                <a:spcPts val="2400"/>
              </a:lnSpc>
            </a:pPr>
            <a:r>
              <a:rPr lang="ru-RU" sz="2000" dirty="0" smtClean="0"/>
              <a:t>       </a:t>
            </a:r>
            <a:r>
              <a:rPr lang="ru-RU" sz="2000" dirty="0" smtClean="0">
                <a:ea typeface="Times New Roman"/>
                <a:cs typeface="Times New Roman"/>
              </a:rPr>
              <a:t>• </a:t>
            </a:r>
            <a:r>
              <a:rPr lang="ru-RU" sz="2000" dirty="0" smtClean="0"/>
              <a:t>“Влияние мелкой моторики руки </a:t>
            </a:r>
          </a:p>
          <a:p>
            <a:pPr marL="342900" indent="-342900">
              <a:lnSpc>
                <a:spcPts val="2400"/>
              </a:lnSpc>
            </a:pPr>
            <a:r>
              <a:rPr lang="ru-RU" sz="2000" dirty="0" smtClean="0"/>
              <a:t>            на развитие речи детей”</a:t>
            </a:r>
          </a:p>
          <a:p>
            <a:pPr marL="342900" indent="-342900">
              <a:lnSpc>
                <a:spcPts val="2400"/>
              </a:lnSpc>
            </a:pPr>
            <a:r>
              <a:rPr lang="ru-RU" sz="2000" dirty="0" smtClean="0"/>
              <a:t>       </a:t>
            </a:r>
            <a:r>
              <a:rPr lang="ru-RU" sz="2000" dirty="0" smtClean="0">
                <a:ea typeface="Times New Roman"/>
                <a:cs typeface="Times New Roman"/>
              </a:rPr>
              <a:t>•</a:t>
            </a:r>
            <a:r>
              <a:rPr lang="ru-RU" sz="2000" dirty="0" smtClean="0"/>
              <a:t> “ Оригинальные пальчиковые игры</a:t>
            </a:r>
            <a:r>
              <a:rPr lang="en-US" sz="2000" dirty="0" smtClean="0"/>
              <a:t>”</a:t>
            </a:r>
            <a:r>
              <a:rPr lang="ru-RU" sz="2000" dirty="0" smtClean="0"/>
              <a:t> </a:t>
            </a:r>
          </a:p>
          <a:p>
            <a:pPr marL="342900" indent="-342900">
              <a:lnSpc>
                <a:spcPts val="2400"/>
              </a:lnSpc>
            </a:pPr>
            <a:r>
              <a:rPr lang="ru-RU" sz="2000" dirty="0" smtClean="0"/>
              <a:t>       </a:t>
            </a:r>
            <a:r>
              <a:rPr lang="ru-RU" sz="2000" dirty="0" smtClean="0">
                <a:ea typeface="Times New Roman"/>
                <a:cs typeface="Times New Roman"/>
              </a:rPr>
              <a:t>• </a:t>
            </a:r>
            <a:r>
              <a:rPr lang="ru-RU" sz="2000" dirty="0" smtClean="0"/>
              <a:t>“Как развивать мелкую моторику рук </a:t>
            </a:r>
          </a:p>
          <a:p>
            <a:pPr marL="342900" indent="-342900">
              <a:lnSpc>
                <a:spcPts val="2400"/>
              </a:lnSpc>
            </a:pPr>
            <a:r>
              <a:rPr lang="ru-RU" sz="2000" dirty="0" smtClean="0"/>
              <a:t>            на занятиях по продуктивной деятельности”</a:t>
            </a:r>
          </a:p>
          <a:p>
            <a:pPr marL="342900" indent="-342900">
              <a:lnSpc>
                <a:spcPts val="2400"/>
              </a:lnSpc>
            </a:pPr>
            <a:r>
              <a:rPr lang="ru-RU" sz="2000" b="1" dirty="0" smtClean="0"/>
              <a:t>2. Папки-передвижки: </a:t>
            </a:r>
            <a:r>
              <a:rPr lang="ru-RU" sz="2000" dirty="0" smtClean="0"/>
              <a:t>“Пальчиковые игры для дошкольников”</a:t>
            </a:r>
          </a:p>
          <a:p>
            <a:pPr marL="342900" indent="-342900">
              <a:lnSpc>
                <a:spcPts val="2400"/>
              </a:lnSpc>
            </a:pPr>
            <a:r>
              <a:rPr lang="ru-RU" sz="2000" dirty="0" smtClean="0"/>
              <a:t>                                 “Пальчиковая гимнастика с предметами</a:t>
            </a:r>
            <a:r>
              <a:rPr lang="en-US" sz="2000" dirty="0" smtClean="0"/>
              <a:t>”</a:t>
            </a:r>
            <a:r>
              <a:rPr lang="ru-RU" sz="2000" dirty="0" smtClean="0"/>
              <a:t> </a:t>
            </a:r>
          </a:p>
          <a:p>
            <a:pPr marL="342900" indent="-342900">
              <a:lnSpc>
                <a:spcPts val="2400"/>
              </a:lnSpc>
              <a:buAutoNum type="arabicPeriod" startAt="3"/>
            </a:pPr>
            <a:r>
              <a:rPr lang="ru-RU" sz="2000" b="1" dirty="0" smtClean="0"/>
              <a:t>Мастер – класс: </a:t>
            </a:r>
            <a:r>
              <a:rPr lang="ru-RU" sz="2000" dirty="0" smtClean="0"/>
              <a:t>“Развитие мелкой моторики с </a:t>
            </a:r>
          </a:p>
          <a:p>
            <a:pPr marL="342900" indent="-342900">
              <a:lnSpc>
                <a:spcPts val="2400"/>
              </a:lnSpc>
            </a:pPr>
            <a:r>
              <a:rPr lang="ru-RU" sz="2000" dirty="0" smtClean="0"/>
              <a:t>                               использованием нетрадиционных приемов”</a:t>
            </a:r>
          </a:p>
          <a:p>
            <a:pPr>
              <a:lnSpc>
                <a:spcPts val="2400"/>
              </a:lnSpc>
            </a:pPr>
            <a:r>
              <a:rPr lang="ru-RU" sz="2000" b="1" dirty="0" smtClean="0"/>
              <a:t>4.</a:t>
            </a:r>
            <a:r>
              <a:rPr lang="ru-RU" sz="2000" dirty="0" smtClean="0"/>
              <a:t> </a:t>
            </a:r>
            <a:r>
              <a:rPr lang="ru-RU" sz="2000" b="1" dirty="0" smtClean="0"/>
              <a:t>Семинар – практикум:</a:t>
            </a:r>
          </a:p>
          <a:p>
            <a:pPr>
              <a:lnSpc>
                <a:spcPts val="2400"/>
              </a:lnSpc>
            </a:pPr>
            <a:r>
              <a:rPr lang="ru-RU" sz="2000" b="1" dirty="0" smtClean="0"/>
              <a:t>       </a:t>
            </a:r>
            <a:r>
              <a:rPr lang="ru-RU" sz="2000" dirty="0" smtClean="0">
                <a:ea typeface="Times New Roman"/>
                <a:cs typeface="Times New Roman"/>
              </a:rPr>
              <a:t>•</a:t>
            </a:r>
            <a:r>
              <a:rPr lang="ru-RU" sz="2000" dirty="0" smtClean="0"/>
              <a:t>“Тренируем пальчики – развиваем речь” </a:t>
            </a:r>
          </a:p>
          <a:p>
            <a:pPr>
              <a:lnSpc>
                <a:spcPts val="2400"/>
              </a:lnSpc>
            </a:pPr>
            <a:r>
              <a:rPr lang="ru-RU" sz="2000" dirty="0" smtClean="0">
                <a:ea typeface="Times New Roman"/>
                <a:cs typeface="Times New Roman"/>
              </a:rPr>
              <a:t>       •</a:t>
            </a:r>
            <a:r>
              <a:rPr lang="ru-RU" sz="2000" dirty="0" smtClean="0"/>
              <a:t>“Графический диктант - как способ подготовки </a:t>
            </a:r>
          </a:p>
          <a:p>
            <a:pPr>
              <a:lnSpc>
                <a:spcPts val="2400"/>
              </a:lnSpc>
            </a:pPr>
            <a:r>
              <a:rPr lang="ru-RU" sz="2000" dirty="0" smtClean="0"/>
              <a:t>            руки к письму”</a:t>
            </a:r>
          </a:p>
          <a:p>
            <a:pPr>
              <a:lnSpc>
                <a:spcPts val="2400"/>
              </a:lnSpc>
            </a:pPr>
            <a:r>
              <a:rPr lang="ru-RU" sz="2000" dirty="0" smtClean="0"/>
              <a:t>       </a:t>
            </a:r>
            <a:r>
              <a:rPr lang="ru-RU" sz="2000" dirty="0" smtClean="0">
                <a:ea typeface="Times New Roman"/>
                <a:cs typeface="Times New Roman"/>
              </a:rPr>
              <a:t>•</a:t>
            </a:r>
            <a:r>
              <a:rPr lang="ru-RU" sz="2000" dirty="0" smtClean="0"/>
              <a:t>“Самомассаж и массаж пальцев рук”</a:t>
            </a:r>
          </a:p>
          <a:p>
            <a:endParaRPr lang="ru-RU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48" r="41671" b="15852"/>
          <a:stretch/>
        </p:blipFill>
        <p:spPr bwMode="auto">
          <a:xfrm>
            <a:off x="6464226" y="3196299"/>
            <a:ext cx="1998740" cy="15696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F:\Мои рисунки\Педсоветы в ДОУ\5426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1635" y="1330036"/>
            <a:ext cx="1967345" cy="16625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Мои рисунки\Практикум СНЕЖИНКИ\542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3927" y="4946072"/>
            <a:ext cx="2022763" cy="15517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contrast="-3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Мои рисунки\Фоны к презентациям\555-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11348" y="363649"/>
            <a:ext cx="837221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60033"/>
                </a:solidFill>
                <a:ea typeface="Times New Roman" pitchFamily="18" charset="0"/>
                <a:cs typeface="Arial" pitchFamily="34" charset="0"/>
              </a:rPr>
              <a:t>III</a:t>
            </a:r>
            <a:r>
              <a:rPr lang="ru-RU" sz="3600" b="1" dirty="0" smtClean="0">
                <a:solidFill>
                  <a:srgbClr val="660033"/>
                </a:solidFill>
                <a:ea typeface="Times New Roman" pitchFamily="18" charset="0"/>
                <a:cs typeface="Arial" pitchFamily="34" charset="0"/>
              </a:rPr>
              <a:t> этап</a:t>
            </a:r>
            <a:r>
              <a:rPr lang="en-US" sz="3600" b="1" dirty="0" smtClean="0">
                <a:solidFill>
                  <a:srgbClr val="660033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660033"/>
                </a:solidFill>
                <a:ea typeface="Times New Roman" pitchFamily="18" charset="0"/>
                <a:cs typeface="Arial" pitchFamily="34" charset="0"/>
              </a:rPr>
              <a:t>- заключительный </a:t>
            </a:r>
          </a:p>
          <a:p>
            <a:pPr algn="ctr"/>
            <a:endParaRPr lang="ru-RU" b="1" dirty="0" smtClean="0">
              <a:latin typeface="+mj-lt"/>
            </a:endParaRPr>
          </a:p>
          <a:p>
            <a:pPr algn="ctr"/>
            <a:endParaRPr lang="ru-RU" b="1" dirty="0" smtClean="0">
              <a:latin typeface="+mj-lt"/>
            </a:endParaRPr>
          </a:p>
          <a:p>
            <a:pPr algn="ctr"/>
            <a:endParaRPr lang="ru-RU" b="1" dirty="0" smtClean="0">
              <a:latin typeface="+mj-lt"/>
            </a:endParaRPr>
          </a:p>
          <a:p>
            <a:pPr algn="ctr"/>
            <a:r>
              <a:rPr lang="ru-RU" b="1" dirty="0" smtClean="0"/>
              <a:t>Цель: Создать у детей положительный эмоциональный настрой; воспитывать доброжелательное отношение к младшим дошкольникам, </a:t>
            </a:r>
            <a:r>
              <a:rPr lang="ru-RU" b="1" dirty="0" smtClean="0">
                <a:solidFill>
                  <a:srgbClr val="39302A"/>
                </a:solidFill>
              </a:rPr>
              <a:t>испытывать радость от приобретенных навыков и результата совместной деятельности.</a:t>
            </a:r>
            <a:endParaRPr lang="ru-RU" dirty="0" smtClean="0"/>
          </a:p>
          <a:p>
            <a:pPr algn="ctr"/>
            <a:r>
              <a:rPr lang="ru-RU" b="1" dirty="0" smtClean="0">
                <a:latin typeface="+mj-lt"/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  <a:p>
            <a:pPr algn="ctr"/>
            <a:endParaRPr lang="ru-RU" sz="3200" b="1" dirty="0" smtClean="0"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935" y="991485"/>
            <a:ext cx="7699544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b="1" cap="none" spc="0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Досуг-развлечение «В гости к малышам»</a:t>
            </a:r>
            <a:endParaRPr lang="ru-RU" sz="3800" b="1" cap="none" spc="0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5" name="Picture 2" descr="C:\Users\ДетскийСад\Desktop\Новая папка\DSCF27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309" y="4776356"/>
            <a:ext cx="2369127" cy="1776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ДетскийСад\Desktop\Новая папка\DSCF27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3092" y="2770910"/>
            <a:ext cx="2216727" cy="1662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ДетскийСад\Desktop\Новая папка\DSCF2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2909" y="2798618"/>
            <a:ext cx="2286001" cy="1593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ДетскийСад\Desktop\Новая папка\DSCF28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291" y="2767446"/>
            <a:ext cx="2285998" cy="1679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ДетскийСад\Desktop\Новая папка\DSCF28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3738" y="4752110"/>
            <a:ext cx="2456007" cy="1787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ДетскийСад\Desktop\Новая папка\DSCF28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45382" y="4807529"/>
            <a:ext cx="2230581" cy="1773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606</Words>
  <Application>Microsoft Office PowerPoint</Application>
  <PresentationFormat>Экран (4:3)</PresentationFormat>
  <Paragraphs>117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Движение руки всегда тесно связано с речью  и способствует её развитию. В.М.Бехтерев</vt:lpstr>
      <vt:lpstr>Слайд 3</vt:lpstr>
      <vt:lpstr>II этап - основной  Работа с детьми </vt:lpstr>
      <vt:lpstr> «Использование элементов изодеятельности»  Цель: развитие тонких движений кистей и пальцев рук в нетрадиционной  изобразительной деятельности.  </vt:lpstr>
      <vt:lpstr>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ДетскийСад</cp:lastModifiedBy>
  <cp:revision>146</cp:revision>
  <dcterms:created xsi:type="dcterms:W3CDTF">2014-09-24T12:50:46Z</dcterms:created>
  <dcterms:modified xsi:type="dcterms:W3CDTF">2020-06-01T12:35:26Z</dcterms:modified>
</cp:coreProperties>
</file>